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16" r:id="rId3"/>
    <p:sldId id="317" r:id="rId4"/>
    <p:sldId id="318" r:id="rId5"/>
    <p:sldId id="319" r:id="rId6"/>
    <p:sldId id="279" r:id="rId7"/>
    <p:sldId id="297" r:id="rId8"/>
    <p:sldId id="322" r:id="rId9"/>
    <p:sldId id="320" r:id="rId10"/>
    <p:sldId id="321" r:id="rId11"/>
    <p:sldId id="291" r:id="rId12"/>
    <p:sldId id="303" r:id="rId13"/>
    <p:sldId id="304" r:id="rId14"/>
    <p:sldId id="329" r:id="rId15"/>
    <p:sldId id="305" r:id="rId16"/>
    <p:sldId id="323" r:id="rId17"/>
    <p:sldId id="324" r:id="rId18"/>
    <p:sldId id="325" r:id="rId19"/>
    <p:sldId id="326" r:id="rId20"/>
    <p:sldId id="328" r:id="rId21"/>
    <p:sldId id="327" r:id="rId22"/>
    <p:sldId id="302" r:id="rId23"/>
    <p:sldId id="331" r:id="rId24"/>
    <p:sldId id="268" r:id="rId25"/>
    <p:sldId id="269" r:id="rId26"/>
  </p:sldIdLst>
  <p:sldSz cx="9144000" cy="6858000" type="screen4x3"/>
  <p:notesSz cx="6648450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23B"/>
    <a:srgbClr val="FF9900"/>
    <a:srgbClr val="F79085"/>
    <a:srgbClr val="CC6600"/>
    <a:srgbClr val="007434"/>
    <a:srgbClr val="B93A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364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DEEF-3C4C-4387-A094-0FBEAD8D6A6F}" type="datetimeFigureOut">
              <a:rPr lang="de-DE" smtClean="0"/>
              <a:t>15.11.2019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5163" y="4703763"/>
            <a:ext cx="5318125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D51CB-526B-4157-83BE-907A27980E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6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21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908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53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069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50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D51CB-526B-4157-83BE-907A27980E08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89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Abgerundetes Rechtec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htec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htec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htec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8AB7-B35A-4A3C-9C9F-348899C85154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12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36578-4C89-49CD-8640-8BD7EFD38758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0252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F190C-B2FC-4504-8B13-94BF89BA1031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E67C7-3252-4617-AA3D-6D0EC43FC44B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27761448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7375-DC8C-4878-97E4-45359CBB4836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6E5BA-1B2E-4E01-A0D5-583C98C3E613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0841265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9BB6D-4F9B-41D4-B8EF-3CE875800927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F45DD-E588-4499-BB7A-E0FF5D619A1A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67820180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htec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htec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htec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EB00-BA4E-4E3C-977B-FE040B88C2A4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BF4C8BB-F186-4EC5-8730-14C1C080EFD0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33100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9DD2-6DFB-44F4-BDE1-B69104288574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D1443-7DA9-4D25-A5F9-85123C547BB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4716139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87B0-BB5C-42A3-9107-38DB1F6BC3EE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976D9-8495-40CB-A3BC-46529875856E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02614998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AA28-5ADE-4F64-B0F1-A8F7FFD10CB3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5095D-7A92-4665-AB19-71D682567C6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768041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61BE-07F0-441F-A5F5-99DF3011BA7A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F2E43-4585-49A6-A278-CA4637F143CB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32459824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Abgerundetes Rechtec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C856-09E4-42ED-BEDB-6C698ABF7DA2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F5BF2-D25F-491F-A661-4913614405E4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7906983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htec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htec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7EDB-E8F9-4497-92BC-52244C6C6853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2E7C5284-F5C3-4CDF-A2E6-3D111BD1A7D7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67648741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elplatzhalt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9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BB056F-196A-46B1-89B0-57E8D91BCAF4}" type="datetimeFigureOut">
              <a:rPr lang="de-DE"/>
              <a:pPr>
                <a:defRPr/>
              </a:pPr>
              <a:t>15.11.2019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C4E85C14-38B8-4205-8600-2541B2A7145E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5" r:id="rId2"/>
    <p:sldLayoutId id="2147483823" r:id="rId3"/>
    <p:sldLayoutId id="2147483816" r:id="rId4"/>
    <p:sldLayoutId id="2147483817" r:id="rId5"/>
    <p:sldLayoutId id="2147483818" r:id="rId6"/>
    <p:sldLayoutId id="2147483819" r:id="rId7"/>
    <p:sldLayoutId id="2147483824" r:id="rId8"/>
    <p:sldLayoutId id="2147483825" r:id="rId9"/>
    <p:sldLayoutId id="2147483820" r:id="rId10"/>
    <p:sldLayoutId id="2147483821" r:id="rId11"/>
  </p:sldLayoutIdLst>
  <p:transition spd="slow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475928"/>
            <a:ext cx="6336703" cy="1728936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Delegiertenversammlung 14.11.2019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00782" y="4725144"/>
            <a:ext cx="7632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   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… wieder ist eine Wahlperiode vorbei!</a:t>
            </a:r>
          </a:p>
          <a:p>
            <a:pPr eaLnBrk="1" hangingPunct="1"/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        	… nun was kann man berichten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955161" cy="1512168"/>
          </a:xfrm>
        </p:spPr>
        <p:txBody>
          <a:bodyPr/>
          <a:lstStyle/>
          <a:p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  V Dresden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V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4000" b="1" dirty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</a:t>
            </a:r>
            <a:r>
              <a:rPr lang="de-DE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rfolgreich – </a:t>
            </a:r>
            <a:r>
              <a:rPr lang="de-DE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de-DE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portlich – </a:t>
            </a:r>
            <a:r>
              <a:rPr lang="de-DE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de-DE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ereint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4665"/>
            <a:ext cx="1696527" cy="172819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			 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portlich –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</a:t>
            </a:r>
            <a:r>
              <a:rPr lang="de-DE" sz="2700" b="1" dirty="0">
                <a:solidFill>
                  <a:schemeClr val="bg1"/>
                </a:solidFill>
              </a:rPr>
              <a:t> </a:t>
            </a:r>
            <a:endParaRPr lang="de-DE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611560" y="2564903"/>
            <a:ext cx="8065368" cy="228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personelle Besetzung Platzwarte</a:t>
            </a:r>
          </a:p>
          <a:p>
            <a:pPr marL="13255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 – Neueinstellung Alexander 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Hanke</a:t>
            </a:r>
            <a:endParaRPr lang="de-DE" alt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255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 an Ralf Sorge, 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immer </a:t>
            </a: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</a:p>
          <a:p>
            <a:pPr marL="13255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möchte ich loben Peter Heidrich (Pit) </a:t>
            </a:r>
            <a:r>
              <a:rPr lang="de-DE" alt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stille Helfer</a:t>
            </a:r>
          </a:p>
          <a:p>
            <a:pPr marL="1325563" lvl="3" indent="-457200" eaLnBrk="1" hangingPunct="1">
              <a:buFont typeface="Arial" panose="020B0604020202020204" pitchFamily="34" charset="0"/>
              <a:buChar char="•"/>
            </a:pPr>
            <a:endParaRPr lang="de-DE" alt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255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Tennisanlage mit Peter Bergelt, eine Lösung</a:t>
            </a:r>
          </a:p>
          <a:p>
            <a:pPr marL="868363" lvl="3" indent="0" eaLnBrk="1" hangingPunct="1"/>
            <a:endParaRPr lang="de-DE" alt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75556" y="4940503"/>
            <a:ext cx="81373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aber noch zu klären…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Kanu, viel Arbeit bisher durch Ehrenamtler – Danke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eventuell auch hier einen Platzwarthelfer ab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6199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			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portlich –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</a:t>
            </a:r>
            <a:r>
              <a:rPr lang="de-DE" sz="2700" b="1" dirty="0">
                <a:solidFill>
                  <a:schemeClr val="bg1"/>
                </a:solidFill>
              </a:rPr>
              <a:t> </a:t>
            </a:r>
            <a:endParaRPr lang="de-DE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3529" y="2492896"/>
            <a:ext cx="835339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altLang="de-DE" sz="28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8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Außensportflächen</a:t>
            </a:r>
          </a:p>
          <a:p>
            <a:pPr marL="1165225" lvl="2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Rasenplatz</a:t>
            </a:r>
          </a:p>
          <a:p>
            <a:pPr marL="1439863" lvl="3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Beregnungsanlage </a:t>
            </a: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altLang="de-DE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 ca. 18.500 € , davon ESV 359 h und ca. 600 € Bares</a:t>
            </a:r>
          </a:p>
          <a:p>
            <a:pPr marL="1439863" lvl="3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den fleißigen Helfern – Faustball, Eishockey, Hockey, Fußball,  TT, besonders Abteilungsleiter Jens Schleinitz</a:t>
            </a:r>
          </a:p>
          <a:p>
            <a:pPr marL="1165225" lvl="2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Kunstrasenplatz</a:t>
            </a:r>
          </a:p>
          <a:p>
            <a:pPr marL="1439863" lvl="3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Wegbeleuchtung (als Sicherheitsmaßnahme)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6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Kegelbahn</a:t>
            </a:r>
          </a:p>
          <a:p>
            <a:pPr marL="1439863" lvl="3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Austausch Kegeln</a:t>
            </a:r>
            <a:r>
              <a:rPr lang="de-DE" altLang="de-DE" sz="1800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Antriebe in Arbeit über Stadt</a:t>
            </a:r>
            <a:endParaRPr lang="de-DE" altLang="de-DE" sz="2000" dirty="0">
              <a:solidFill>
                <a:srgbClr val="0082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buFont typeface="Wingdings" panose="05000000000000000000" pitchFamily="2" charset="2"/>
              <a:buChar char="Ø"/>
            </a:pPr>
            <a:endParaRPr lang="de-DE" altLang="de-DE" sz="2800" b="1" dirty="0">
              <a:solidFill>
                <a:srgbClr val="0074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26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36963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4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5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564904"/>
            <a:ext cx="864096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erfolgreich waren wieder unsere „Drachenbootfahrer“ in diesem Jahr, sie errungen bei: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Weltmeisterschaft für Nationalteams in Thailand            </a:t>
            </a:r>
            <a:r>
              <a:rPr lang="de-DE" altLang="de-DE" sz="2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2*Gold; 2* Silber; 4* Bronze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 Crew Europameisterschaften in Sevilla                  </a:t>
            </a:r>
            <a:r>
              <a:rPr lang="de-DE" altLang="de-DE" sz="2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15* Gold; 10* Silber; 17* Bronze</a:t>
            </a:r>
          </a:p>
          <a:p>
            <a:pPr lvl="1" indent="0" eaLnBrk="1" hangingPunct="1"/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Glückwunsch geht an: Carsten Baumeister; Falk Dietzl; Egbert und Johann Ewald; Erhard Gremser; Andrea und Torsten Hoffmann; Jürgen Seifert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653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636912"/>
            <a:ext cx="889248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 erfolgreich waren unsere Blinden und sehgeschädigten Sportler </a:t>
            </a:r>
          </a:p>
          <a:p>
            <a:pPr eaLnBrk="1" hangingPunct="1"/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Christine Schoffer und Günther Wolfram , beide wurden 	wieder Deutsche Meister in ihren Altersklassen</a:t>
            </a:r>
          </a:p>
          <a:p>
            <a:pPr eaLnBrk="1" hangingPunct="1"/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 die SZ berichtete am 18.10. über unsere Beiden!!!</a:t>
            </a:r>
          </a:p>
          <a:p>
            <a:pPr eaLnBrk="1" hangingPunct="1"/>
            <a:endParaRPr lang="de-DE" altLang="de-DE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de-DE" altLang="de-DE" sz="2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581128"/>
            <a:ext cx="3960440" cy="207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987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681536"/>
            <a:ext cx="889248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erwähnen möchte ich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Klaus </a:t>
            </a:r>
            <a:r>
              <a:rPr lang="de-DE" altLang="de-DE" sz="2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Schabel</a:t>
            </a:r>
            <a:r>
              <a:rPr lang="de-DE" altLang="de-DE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Europameister Hockey ü55 mit der Deutschen Nationalmannschaft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Deutsche Meisterschaften 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Margitta Jacob – </a:t>
            </a:r>
            <a:r>
              <a:rPr lang="de-DE" altLang="de-DE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bei Seniorinnen Einzel Kegeln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 Dannowski – </a:t>
            </a:r>
            <a:r>
              <a:rPr lang="de-DE" altLang="de-DE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MTBO lang D 21 – 1. Platz</a:t>
            </a:r>
            <a:endParaRPr lang="de-DE" altLang="de-DE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 Lucassen  - </a:t>
            </a:r>
            <a:r>
              <a:rPr lang="de-DE" altLang="de-DE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MTBO lang H 60 – 1. Platz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der Nachwuchssportler </a:t>
            </a: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Marcus Reichel, </a:t>
            </a:r>
            <a:r>
              <a:rPr lang="de-DE" altLang="de-DE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im Ski-OL lang der H 12 und im MTBO der H 11 den 1. Platz belegte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de-DE" altLang="de-DE" sz="2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478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28274" y="2564904"/>
            <a:ext cx="88924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in den Mannschaften gab es Erfolge:</a:t>
            </a:r>
            <a:endParaRPr lang="de-DE" altLang="de-DE" sz="1600" b="1" i="1" dirty="0">
              <a:solidFill>
                <a:srgbClr val="0074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Tennis -  Aufstieg der 1. Herren in die Oberliga 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Handball – Aufstieg der Damen in Verbandsliga Sachsen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Eishockey – wiederholt Meister in ihrer Klasse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Nachwuchsbereich sind es: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Hockey –   Knaben A – Mitteldeutscher Meister in der Halle</a:t>
            </a:r>
          </a:p>
          <a:p>
            <a:pPr lvl="5" indent="0">
              <a:buNone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Mädchen B und mJB Mitteldeutscher Vizemeister 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6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Faustball – weibl. und männl. Jugend U 16 Landesmeister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endParaRPr lang="de-DE" altLang="de-DE" sz="1600" b="1" i="1" dirty="0">
              <a:solidFill>
                <a:srgbClr val="0074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 Erfolge Einzelner oder auch von Teams könnten hier noch erwähnt werden – </a:t>
            </a:r>
            <a:r>
              <a:rPr lang="de-DE" altLang="de-DE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Erfolge machen doch glücklich!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die gibt’s es zu genüge – macht weiter so!!!!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243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4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 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39533" y="2492896"/>
            <a:ext cx="8892480" cy="436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weiter mit den Sportarten (Abteilungen)?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Kampfsport  - </a:t>
            </a:r>
            <a:r>
              <a:rPr lang="de-DE" altLang="de-DE" sz="18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Silat und Boxen </a:t>
            </a:r>
            <a:r>
              <a:rPr lang="de-DE" altLang="de-DE" sz="18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sollten  ausgebaut und erhalten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bleiben</a:t>
            </a:r>
            <a:endParaRPr lang="de-DE" altLang="de-DE" sz="1800" b="1" i="1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Fußball</a:t>
            </a:r>
            <a:r>
              <a:rPr lang="de-DE" altLang="de-DE" sz="20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Wettkampf und Freizeitsport, Fußball gehört zum ESV!!!!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Volleyball </a:t>
            </a:r>
            <a:r>
              <a:rPr lang="de-DE" altLang="de-DE" sz="20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Wettkampf oder Freizeitsport, auch Beachvolleyball möglich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Seniorensport</a:t>
            </a:r>
            <a:r>
              <a:rPr lang="de-DE" altLang="de-DE" sz="20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Angebote , dabei Gewinnung von Übungsleiter/-innen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endParaRPr lang="de-DE" altLang="de-DE" sz="100" b="1" i="1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Sportarten bei uns?</a:t>
            </a:r>
          </a:p>
          <a:p>
            <a:pPr marL="1279525" lvl="2" indent="-457200" eaLnBrk="1" hangingPunct="1">
              <a:buFont typeface="Arial" panose="020B0604020202020204" pitchFamily="34" charset="0"/>
              <a:buChar char="•"/>
            </a:pPr>
            <a:r>
              <a:rPr lang="de-DE" altLang="de-DE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Freizeitangebote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ausbauen und damit neue Mitglieder gewinnen</a:t>
            </a:r>
          </a:p>
          <a:p>
            <a:pPr marL="1279525" lvl="2" indent="-457200" eaLnBrk="1" hangingPunct="1">
              <a:buFont typeface="Arial" panose="020B0604020202020204" pitchFamily="34" charset="0"/>
              <a:buChar char="•"/>
            </a:pP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 </a:t>
            </a:r>
            <a:r>
              <a:rPr lang="de-DE" altLang="de-DE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Kommerzielle Angebote  </a:t>
            </a:r>
            <a:r>
              <a:rPr lang="de-DE" altLang="de-DE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könnten eine Rolle spielen, dafür -  materielle und personelle Voraussetzungen schaffen – Perspektive Verein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239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E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420888"/>
            <a:ext cx="889248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36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Veranstaltungen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30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Sommersportfeste, Westhanglauf u.a.</a:t>
            </a: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30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Weiterbildungen / Schulungen</a:t>
            </a:r>
          </a:p>
          <a:p>
            <a:pPr marL="1988820" lvl="5" indent="-342900">
              <a:buFont typeface="Arial" panose="020B0604020202020204" pitchFamily="34" charset="0"/>
              <a:buChar char="•"/>
            </a:pPr>
            <a:r>
              <a:rPr lang="de-DE" altLang="de-DE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Datenschutz, Erste Hilfe, ÜL, Kampf-u. Schiedsrichter</a:t>
            </a:r>
          </a:p>
          <a:p>
            <a:pPr marL="890588" lvl="1" indent="-342900">
              <a:buFont typeface="Arial" panose="020B0604020202020204" pitchFamily="34" charset="0"/>
              <a:buChar char="•"/>
            </a:pPr>
            <a:r>
              <a:rPr lang="de-DE" altLang="de-DE" sz="30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Vorstandssitzungen</a:t>
            </a:r>
          </a:p>
          <a:p>
            <a:pPr marL="890588" lvl="1" indent="-342900">
              <a:buFont typeface="Arial" panose="020B0604020202020204" pitchFamily="34" charset="0"/>
              <a:buChar char="•"/>
            </a:pPr>
            <a:r>
              <a:rPr lang="de-DE" altLang="de-DE" sz="3000" b="1" i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Feste und Feiern</a:t>
            </a:r>
          </a:p>
          <a:p>
            <a:pPr marL="1988820" lvl="5" indent="-342900">
              <a:buFont typeface="Arial" panose="020B0604020202020204" pitchFamily="34" charset="0"/>
              <a:buChar char="•"/>
            </a:pPr>
            <a:r>
              <a:rPr lang="de-DE" altLang="de-DE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Oktoberfest, Treffen von Ehrenamtlichen und Ehrenmitgliedern, eventuell Kinderfest, u.ä.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748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E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		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492896"/>
            <a:ext cx="8892480" cy="436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 sollten bleiben: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Arbeitseinsätze, 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offene Turniere der Abteilungen, wie bei:</a:t>
            </a:r>
          </a:p>
          <a:p>
            <a:pPr marL="1828800" lvl="4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Eishockey; Faustball; Handball; Hockey; </a:t>
            </a:r>
          </a:p>
          <a:p>
            <a:pPr marL="1828800" lvl="4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letzte WE – Erich-Kästner-Turnier mit über 300 TN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Veranstaltungen organisiert durch die Abtl.:</a:t>
            </a:r>
          </a:p>
          <a:p>
            <a:pPr marL="1828800" lvl="4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MTBO- Meisterschaften; Tennis-ESV-Cup;</a:t>
            </a:r>
          </a:p>
          <a:p>
            <a:pPr marL="1828800" lvl="4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Dresdener-Anpaddeln; 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Abteilungsmeisterschaften bei:</a:t>
            </a:r>
          </a:p>
          <a:p>
            <a:pPr marL="1828800" lvl="4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Turnen; Kunstrad; Tennis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276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E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portlich…</a:t>
            </a:r>
            <a:br>
              <a:rPr lang="de-D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		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ereint…</a:t>
            </a:r>
            <a:endParaRPr lang="de-DE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2564904"/>
            <a:ext cx="88924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3200" b="1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für die nächste Zeit: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Gestaltung einer modernen Verwaltung durch Verbesserung  der Softwareanwendung;</a:t>
            </a:r>
          </a:p>
          <a:p>
            <a:pPr marL="15541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Mitgliederverwaltung + Buchhaltung auch für die Abtl.-leitungen besser einsehbar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bessere Information zum Verein durch Aktualisierung unseres Internetauftrittes;</a:t>
            </a:r>
            <a:r>
              <a:rPr lang="de-DE" altLang="de-DE" sz="2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554163" lvl="3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und nur mit Hilfe der Abteilungen</a:t>
            </a:r>
          </a:p>
          <a:p>
            <a:pPr marL="1004888" lvl="1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Verbesserung der materiell-technischen Basis auf unseren Sportstätten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195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404665"/>
            <a:ext cx="6336703" cy="1728936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eingetragener Verein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539552" y="3645024"/>
            <a:ext cx="76327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   </a:t>
            </a:r>
            <a:r>
              <a:rPr lang="de-DE" altLang="de-DE" sz="2800" i="1" dirty="0">
                <a:latin typeface="Perpetua" panose="02020502060401020303" pitchFamily="18" charset="0"/>
              </a:rPr>
              <a:t>hat</a:t>
            </a:r>
            <a:r>
              <a:rPr lang="de-DE" altLang="de-DE" sz="3200" i="1" dirty="0">
                <a:latin typeface="Perpetua" panose="02020502060401020303" pitchFamily="18" charset="0"/>
              </a:rPr>
              <a:t> zur Zeit: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1.264 Mitgliedern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in  16 Abteilungen 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und  6 Freizeitsportgruppen,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955161" cy="1008112"/>
          </a:xfrm>
        </p:spPr>
        <p:txBody>
          <a:bodyPr/>
          <a:lstStyle/>
          <a:p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 V Dresden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V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4000" b="1" dirty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4665"/>
            <a:ext cx="1696527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537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1"/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ntwicklung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mat. – techn. Basis (1)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3529" y="2564904"/>
            <a:ext cx="849694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28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EAU</a:t>
            </a:r>
          </a:p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altLang="de-DE" sz="24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finanziellen Möglichkeiten und Unterstützung durch die Stadtverwaltung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alt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eitere Sanierung der Rasenflächen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Bedarf 2. Beachvolleyballplatz errichten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Verbesserung Kegelbahn in Abstimmung mit Stadt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Sanierung Verwaltungstrakt, incl. Sanitäreinr.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Verbesserung Erscheinungsbild der Hallenfassade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thermische Sanierung der großen Halle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de-DE" altLang="de-DE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68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ntwicklung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mat. – techn. Basis (2)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79512" y="2492896"/>
            <a:ext cx="885698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Tennisanlage (Einweihung am 29.5.1930)</a:t>
            </a:r>
          </a:p>
          <a:p>
            <a:pPr marL="514350" indent="-51435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Eigentum seit 2013 und damit selbst verantwortlich,</a:t>
            </a:r>
          </a:p>
          <a:p>
            <a:pPr marL="514350" indent="-51435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großer finanzieller Bedarf an Sanierung der Plätze und Sozialgebäude </a:t>
            </a:r>
            <a:r>
              <a:rPr lang="de-DE" altLang="de-DE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(mehr als 200 T€)</a:t>
            </a:r>
          </a:p>
          <a:p>
            <a:pPr marL="514350" indent="-51435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Gebiet ist als Entwicklungsgebiet der Stadt Dresden für den Wissenschaftsstandort Dresden Reick ausgeschrieben</a:t>
            </a:r>
          </a:p>
          <a:p>
            <a:pPr marL="514350" indent="-514350"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Lösungsansatz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 uns mit Stadt besprochen zur eventuellen Übernahme durch sie, unter weiterer Nutzung durch unseren Verein;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 im Rahmen der Standortentwicklung auch Sanierung unserer Anlage; zeitliche Einordnung noch offen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2020 einfache Sanierung der jetzigen Sanitäreinrichtung geplant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18633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006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ntwicklung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mat. – techn. Basis (3)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3529" y="2564904"/>
            <a:ext cx="849694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Kanuanlage (Einweihung am 22.9.1929)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de-DE" alt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 mit Grundstück des BEV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de-DE" altLang="de-DE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Ursprüngliches Kaufangebot wurde durch BEV beim Gespräch im April 2019 zurückgezogen;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de-DE" altLang="de-DE" sz="2000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Nutzungsdauer des jetzigen Vertrages bis </a:t>
            </a:r>
            <a:r>
              <a:rPr lang="de-DE" altLang="de-DE" sz="2000" b="1" u="sng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31.12.2021, Verlängerung möglich, muss aber in der Zentrale entschieden werden;</a:t>
            </a:r>
            <a:endParaRPr lang="de-DE" altLang="de-DE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Lösungsansatz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mit Stadt besprochen zur eventuellen Übernahme durch sie;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Antrag auf Verlängerung bei BEV gestellt (August 2019)</a:t>
            </a:r>
          </a:p>
          <a:p>
            <a:pPr marL="1062038" lvl="1" indent="-514350" eaLnBrk="1" hangingPunct="1">
              <a:buFont typeface="+mj-lt"/>
              <a:buAutoNum type="alphaLcParenR"/>
            </a:pPr>
            <a:r>
              <a:rPr lang="de-DE" altLang="de-DE" sz="1600" b="1" dirty="0">
                <a:solidFill>
                  <a:srgbClr val="B9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bleiben auch am beschlossenen Kauf dran, wenn Möglichkeit gegeben</a:t>
            </a:r>
            <a:endParaRPr lang="de-DE" altLang="de-DE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082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74637"/>
            <a:ext cx="6048672" cy="1714201"/>
          </a:xfrm>
          <a:solidFill>
            <a:srgbClr val="FF0000"/>
          </a:solidFill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400" dirty="0">
                <a:solidFill>
                  <a:schemeClr val="bg1">
                    <a:lumMod val="85000"/>
                  </a:schemeClr>
                </a:solidFill>
              </a:rPr>
              <a:t>   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in eigener Sache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3568" y="2420888"/>
            <a:ext cx="8003232" cy="4104456"/>
          </a:xfrm>
        </p:spPr>
        <p:txBody>
          <a:bodyPr/>
          <a:lstStyle/>
          <a:p>
            <a:pPr eaLnBrk="1" hangingPunct="1"/>
            <a:r>
              <a:rPr lang="de-DE" altLang="de-DE" sz="3200" b="1" dirty="0"/>
              <a:t>Spaß und Freude macht mir die Vorstandsarbeit schon …. </a:t>
            </a:r>
          </a:p>
          <a:p>
            <a:pPr eaLnBrk="1" hangingPunct="1"/>
            <a:r>
              <a:rPr lang="de-DE" altLang="de-DE" sz="3200" b="1" dirty="0"/>
              <a:t>wenn ihr es wollt, so würde ich noch weitere 3 Jahre weiter machen, aber …</a:t>
            </a:r>
          </a:p>
          <a:p>
            <a:pPr lvl="1" eaLnBrk="1" hangingPunct="1"/>
            <a:r>
              <a:rPr lang="de-DE" altLang="de-DE" sz="3000" b="1" dirty="0">
                <a:solidFill>
                  <a:srgbClr val="C00000"/>
                </a:solidFill>
              </a:rPr>
              <a:t>nur gemeinsam mit jedem von euch</a:t>
            </a:r>
          </a:p>
          <a:p>
            <a:pPr lvl="1" eaLnBrk="1" hangingPunct="1"/>
            <a:r>
              <a:rPr lang="de-DE" altLang="de-DE" sz="3000" b="1" dirty="0">
                <a:solidFill>
                  <a:srgbClr val="C00000"/>
                </a:solidFill>
              </a:rPr>
              <a:t>mit der Unterstützung aller Mitglieder </a:t>
            </a:r>
          </a:p>
          <a:p>
            <a:pPr lvl="1" eaLnBrk="1" hangingPunct="1"/>
            <a:r>
              <a:rPr lang="de-DE" altLang="de-DE" sz="3000" b="1" dirty="0">
                <a:solidFill>
                  <a:srgbClr val="C00000"/>
                </a:solidFill>
              </a:rPr>
              <a:t>auch viele neuen Ideen zur weiteren Entwicklung unseres Vereins sind gefragt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73" y="260648"/>
            <a:ext cx="1696527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440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1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981" y="316211"/>
            <a:ext cx="6264696" cy="1628476"/>
          </a:xfrm>
          <a:solidFill>
            <a:srgbClr val="FF0000"/>
          </a:solidFill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</a:rPr>
              <a:t>     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also dann 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786533"/>
            <a:ext cx="7988424" cy="4824412"/>
          </a:xfrm>
        </p:spPr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de-DE" altLang="de-DE" sz="3000" b="1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de-DE" altLang="de-DE" sz="2800" b="1" dirty="0"/>
              <a:t>es geht weiter im </a:t>
            </a:r>
            <a:r>
              <a:rPr lang="de-DE" altLang="de-DE" sz="2800" b="1" dirty="0">
                <a:solidFill>
                  <a:srgbClr val="FF0000"/>
                </a:solidFill>
              </a:rPr>
              <a:t>ESV </a:t>
            </a:r>
            <a:r>
              <a:rPr lang="de-DE" altLang="de-DE" sz="2800" b="1" dirty="0"/>
              <a:t>Dresden e. V.   ….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de-DE" altLang="de-DE" sz="2800" b="1" dirty="0">
                <a:solidFill>
                  <a:srgbClr val="FF0000"/>
                </a:solidFill>
              </a:rPr>
              <a:t>				            </a:t>
            </a:r>
            <a:r>
              <a:rPr lang="de-DE" altLang="de-DE" sz="4000" b="1" dirty="0">
                <a:solidFill>
                  <a:srgbClr val="FF0000"/>
                </a:solidFill>
              </a:rPr>
              <a:t>E </a:t>
            </a:r>
            <a:r>
              <a:rPr lang="de-DE" altLang="de-DE" sz="2800" b="1" dirty="0"/>
              <a:t>rfolgreich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de-DE" altLang="de-DE" sz="2800" b="1" dirty="0">
                <a:solidFill>
                  <a:srgbClr val="FF0000"/>
                </a:solidFill>
              </a:rPr>
              <a:t>				   </a:t>
            </a:r>
            <a:r>
              <a:rPr lang="de-DE" altLang="de-DE" sz="2800" dirty="0"/>
              <a:t>	</a:t>
            </a:r>
            <a:r>
              <a:rPr lang="de-DE" altLang="de-DE" sz="2800" b="1" dirty="0"/>
              <a:t> </a:t>
            </a:r>
            <a:r>
              <a:rPr lang="de-DE" altLang="de-DE" sz="4000" b="1" dirty="0">
                <a:solidFill>
                  <a:srgbClr val="FF0000"/>
                </a:solidFill>
              </a:rPr>
              <a:t>S </a:t>
            </a:r>
            <a:r>
              <a:rPr lang="de-DE" altLang="de-DE" sz="2800" b="1" dirty="0"/>
              <a:t>portlich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de-DE" altLang="de-DE" sz="2800" b="1" dirty="0"/>
              <a:t>				    </a:t>
            </a:r>
            <a:r>
              <a:rPr lang="de-DE" altLang="de-DE" sz="2800" dirty="0"/>
              <a:t>	</a:t>
            </a:r>
            <a:r>
              <a:rPr lang="de-DE" altLang="de-DE" sz="2800" b="1" dirty="0"/>
              <a:t> </a:t>
            </a:r>
            <a:r>
              <a:rPr lang="de-DE" altLang="de-DE" sz="4000" b="1" dirty="0">
                <a:solidFill>
                  <a:srgbClr val="FF0000"/>
                </a:solidFill>
              </a:rPr>
              <a:t>V </a:t>
            </a:r>
            <a:r>
              <a:rPr lang="de-DE" altLang="de-DE" sz="2800" b="1" dirty="0"/>
              <a:t>ereint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de-DE" altLang="de-DE" sz="3200" b="1" dirty="0">
                <a:solidFill>
                  <a:srgbClr val="007434"/>
                </a:solidFill>
              </a:rPr>
              <a:t>… aus Freude am gemeinsamen Sport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de-DE" altLang="de-DE" sz="3200" dirty="0">
              <a:solidFill>
                <a:srgbClr val="FF0000"/>
              </a:solidFill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de-DE" altLang="de-DE" sz="3400" dirty="0">
              <a:solidFill>
                <a:srgbClr val="FF0000"/>
              </a:solidFill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de-DE" altLang="de-DE" sz="3400" dirty="0">
              <a:solidFill>
                <a:srgbClr val="FF0000"/>
              </a:solidFill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de-DE" altLang="de-DE" sz="3400" dirty="0">
              <a:solidFill>
                <a:srgbClr val="FF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73" y="260648"/>
            <a:ext cx="1696527" cy="172819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1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2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3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437112"/>
            <a:ext cx="6984776" cy="1512168"/>
          </a:xfrm>
          <a:solidFill>
            <a:srgbClr val="FF0000"/>
          </a:solidFill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Danke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5616" y="822012"/>
            <a:ext cx="6984776" cy="335095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404665"/>
            <a:ext cx="6336703" cy="1728936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eingetragener Verein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79512" y="3010793"/>
            <a:ext cx="8784976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   hat gewählte Mitglieder in folgenden Funktionen</a:t>
            </a:r>
            <a:r>
              <a:rPr lang="de-DE" altLang="de-DE" sz="3200" i="1" dirty="0">
                <a:latin typeface="Perpetua" panose="02020502060401020303" pitchFamily="18" charset="0"/>
              </a:rPr>
              <a:t>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Vorstand 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- </a:t>
            </a:r>
            <a:r>
              <a:rPr lang="de-DE" altLang="de-DE" sz="2400" i="1" dirty="0">
                <a:solidFill>
                  <a:srgbClr val="FF0000"/>
                </a:solidFill>
                <a:latin typeface="Perpetua" panose="02020502060401020303" pitchFamily="18" charset="0"/>
              </a:rPr>
              <a:t>Sportfr. Joachim Lux; Jörg Fabian; Stefan Schwedler; Bernd Fiedler</a:t>
            </a:r>
            <a:endParaRPr lang="de-DE" altLang="de-DE" sz="3600" i="1" dirty="0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Kassenprüfer 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- 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Sportfr. Alexander Mucke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Schlichtungsstelle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 -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Volkmar Baum;  Wolfgang Hörnig; Felina Bahls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Abteilungsrat</a:t>
            </a:r>
            <a:r>
              <a:rPr lang="de-DE" altLang="de-DE" sz="32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mit 16 Sportfr. unter Heiko Hoffmann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Vereinsjugendteam 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mit 12 Sportfr. unter Martin Nichterwitz</a:t>
            </a:r>
            <a:endParaRPr lang="de-DE" altLang="de-DE" sz="4000" i="1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355050" y="2492896"/>
            <a:ext cx="7955161" cy="864841"/>
          </a:xfrm>
        </p:spPr>
        <p:txBody>
          <a:bodyPr/>
          <a:lstStyle/>
          <a:p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 V Dresden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V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4000" b="1" dirty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4665"/>
            <a:ext cx="1696527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076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404665"/>
            <a:ext cx="6336703" cy="1728936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eingetragener Verein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539551" y="3195459"/>
            <a:ext cx="76327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   hat gewählte Mitglieder in den Abteilungen</a:t>
            </a:r>
            <a:r>
              <a:rPr lang="de-DE" altLang="de-DE" sz="3200" i="1" dirty="0">
                <a:latin typeface="Perpetua" panose="02020502060401020303" pitchFamily="18" charset="0"/>
              </a:rPr>
              <a:t>: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Abteilungsleiter/ -innen – 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in diesem Jahr fand wieder die Neuwahl statt, von 15 Abteilungen  liegen uns die Protokolle vor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3200" b="1" i="1" dirty="0">
                <a:solidFill>
                  <a:srgbClr val="00B050"/>
                </a:solidFill>
                <a:latin typeface="Perpetua" panose="02020502060401020303" pitchFamily="18" charset="0"/>
              </a:rPr>
              <a:t>Dank an dieser Stelle an alle ehrenamtlich Tätigen, ohne sie würde der Verein nicht bestehen können.</a:t>
            </a:r>
          </a:p>
          <a:p>
            <a:pPr eaLnBrk="1" hangingPunct="1"/>
            <a:endParaRPr lang="de-DE" altLang="de-DE" sz="4000" i="1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378321" y="2636167"/>
            <a:ext cx="7955161" cy="864841"/>
          </a:xfrm>
        </p:spPr>
        <p:txBody>
          <a:bodyPr/>
          <a:lstStyle/>
          <a:p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 V Dresden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8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V</a:t>
            </a:r>
            <a:r>
              <a:rPr lang="de-DE" sz="48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4000" b="1" dirty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4665"/>
            <a:ext cx="1696527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494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404665"/>
            <a:ext cx="6336703" cy="1728936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eingetragener Verein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55576" y="2924571"/>
            <a:ext cx="790366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hat auch eingesetzte freiwillige Ehrenamtler</a:t>
            </a:r>
            <a:r>
              <a:rPr lang="de-DE" altLang="de-DE" sz="3200" i="1" dirty="0">
                <a:latin typeface="Perpetua" panose="02020502060401020303" pitchFamily="18" charset="0"/>
              </a:rPr>
              <a:t>: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in</a:t>
            </a:r>
            <a:r>
              <a:rPr lang="de-DE" altLang="de-DE" sz="3600" i="1" dirty="0">
                <a:solidFill>
                  <a:srgbClr val="FF0000"/>
                </a:solidFill>
                <a:latin typeface="Perpetua" panose="02020502060401020303" pitchFamily="18" charset="0"/>
              </a:rPr>
              <a:t> den Beiräten für – </a:t>
            </a:r>
          </a:p>
          <a:p>
            <a:pPr marL="2171700" lvl="3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Rechtsangelegenheit  – </a:t>
            </a:r>
            <a:r>
              <a:rPr lang="de-DE" altLang="de-DE" sz="2400" i="1" dirty="0">
                <a:solidFill>
                  <a:srgbClr val="FF0000"/>
                </a:solidFill>
                <a:latin typeface="Perpetua" panose="02020502060401020303" pitchFamily="18" charset="0"/>
              </a:rPr>
              <a:t>Spfrin. Ulrike Golbs</a:t>
            </a:r>
          </a:p>
          <a:p>
            <a:pPr marL="2171700" lvl="3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Öffentlichkeitsarbeit  - Spfr. Karl Schreiber</a:t>
            </a:r>
          </a:p>
          <a:p>
            <a:pPr marL="2171700" lvl="3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Internet – Spfr. Steffen Köhlert</a:t>
            </a:r>
          </a:p>
          <a:p>
            <a:pPr marL="2171700" lvl="3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Fest und Feiern – Spfr.  Volker Baum u.a.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de-DE" altLang="de-DE" sz="2800" b="1" i="1" dirty="0">
                <a:solidFill>
                  <a:srgbClr val="FF0000"/>
                </a:solidFill>
                <a:latin typeface="Perpetua" panose="02020502060401020303" pitchFamily="18" charset="0"/>
              </a:rPr>
              <a:t>im Datenschutz</a:t>
            </a:r>
            <a:r>
              <a:rPr lang="de-DE" altLang="de-DE" sz="3600" i="1" dirty="0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de-DE" altLang="de-DE" sz="4000" i="1" dirty="0">
                <a:solidFill>
                  <a:srgbClr val="FF0000"/>
                </a:solidFill>
                <a:latin typeface="Perpetua" panose="02020502060401020303" pitchFamily="18" charset="0"/>
              </a:rPr>
              <a:t>– </a:t>
            </a:r>
            <a:r>
              <a:rPr lang="de-DE" altLang="de-DE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Sportfr. Stephan Posdziech</a:t>
            </a:r>
          </a:p>
          <a:p>
            <a:pPr lvl="1" indent="0" eaLnBrk="1" hangingPunct="1"/>
            <a:r>
              <a:rPr lang="de-DE" altLang="de-DE" sz="3600" b="1" i="1" dirty="0">
                <a:solidFill>
                  <a:srgbClr val="F79085"/>
                </a:solidFill>
                <a:latin typeface="Perpetua" panose="02020502060401020303" pitchFamily="18" charset="0"/>
              </a:rPr>
              <a:t>                     </a:t>
            </a:r>
            <a:r>
              <a:rPr lang="de-DE" altLang="de-DE" sz="4000" b="1" i="1" dirty="0">
                <a:solidFill>
                  <a:srgbClr val="FF9900"/>
                </a:solidFill>
                <a:latin typeface="Perpetua" panose="02020502060401020303" pitchFamily="18" charset="0"/>
              </a:rPr>
              <a:t>Danke an alle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323529" y="2492151"/>
            <a:ext cx="7955161" cy="576809"/>
          </a:xfrm>
        </p:spPr>
        <p:txBody>
          <a:bodyPr/>
          <a:lstStyle/>
          <a:p>
            <a:r>
              <a:rPr lang="de-DE" sz="40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 V Dresden</a:t>
            </a:r>
            <a:r>
              <a:rPr lang="de-DE" sz="40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V</a:t>
            </a:r>
            <a:r>
              <a:rPr lang="de-DE" sz="4000" b="1" i="1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3200" b="1" dirty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04665"/>
            <a:ext cx="1696527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414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7" y="274638"/>
            <a:ext cx="6264696" cy="1498178"/>
          </a:xfrm>
          <a:solidFill>
            <a:srgbClr val="FF0000"/>
          </a:solidFill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1"/>
                </a:solidFill>
              </a:rPr>
              <a:t>Mitgliederentwicklung 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dirty="0">
                <a:solidFill>
                  <a:schemeClr val="bg1"/>
                </a:solidFill>
              </a:rPr>
              <a:t>    				 im Verein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7772400" cy="4636462"/>
          </a:xfrm>
          <a:ln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2014    =    1.165</a:t>
            </a:r>
          </a:p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2015    =    1.290 </a:t>
            </a:r>
          </a:p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2016    =    1.233</a:t>
            </a:r>
          </a:p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2017    =    1.287</a:t>
            </a:r>
          </a:p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2018    =    1.273</a:t>
            </a:r>
          </a:p>
          <a:p>
            <a:pPr eaLnBrk="1" hangingPunct="1">
              <a:defRPr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  2019    =    1.214</a:t>
            </a:r>
          </a:p>
          <a:p>
            <a:pPr eaLnBrk="1" hangingPunct="1">
              <a:defRPr/>
            </a:pPr>
            <a:r>
              <a:rPr lang="de-DE" sz="2400" b="1" i="1" dirty="0">
                <a:solidFill>
                  <a:srgbClr val="007434"/>
                </a:solidFill>
                <a:latin typeface="Arial" pitchFamily="34" charset="0"/>
                <a:cs typeface="Arial" pitchFamily="34" charset="0"/>
              </a:rPr>
              <a:t>zum Stand (31.10.19) sind es 1.264 </a:t>
            </a:r>
            <a:r>
              <a:rPr lang="de-DE" sz="2000" b="1" i="1" dirty="0">
                <a:solidFill>
                  <a:srgbClr val="007434"/>
                </a:solidFill>
                <a:latin typeface="Arial" pitchFamily="34" charset="0"/>
                <a:cs typeface="Arial" pitchFamily="34" charset="0"/>
              </a:rPr>
              <a:t>(+50)</a:t>
            </a:r>
            <a:r>
              <a:rPr lang="de-DE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i="1" dirty="0">
                <a:solidFill>
                  <a:srgbClr val="007434"/>
                </a:solidFill>
                <a:latin typeface="Arial" pitchFamily="34" charset="0"/>
                <a:cs typeface="Arial" pitchFamily="34" charset="0"/>
              </a:rPr>
              <a:t>Mitglieder</a:t>
            </a:r>
          </a:p>
          <a:p>
            <a:pPr lvl="3">
              <a:defRPr/>
            </a:pPr>
            <a:r>
              <a:rPr lang="de-DE" sz="1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davon 445 </a:t>
            </a:r>
            <a:r>
              <a:rPr lang="de-DE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(-27) </a:t>
            </a:r>
            <a:r>
              <a:rPr lang="de-DE" sz="1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Mitglieder bis 18 Jahren = 35,2% </a:t>
            </a:r>
            <a:r>
              <a:rPr lang="de-DE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(- 1%)</a:t>
            </a:r>
          </a:p>
          <a:p>
            <a:pPr lvl="3">
              <a:defRPr/>
            </a:pPr>
            <a:r>
              <a:rPr lang="de-DE" sz="1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davon 82 (-12) Förderer</a:t>
            </a:r>
          </a:p>
          <a:p>
            <a:pPr lvl="3">
              <a:defRPr/>
            </a:pPr>
            <a:endParaRPr lang="de-DE" sz="1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3">
              <a:defRPr/>
            </a:pPr>
            <a:r>
              <a:rPr lang="de-DE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für  den 31.12.2019 liegen aber schon 53 Kündigungen vor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4638"/>
            <a:ext cx="1470729" cy="149817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38246"/>
              </p:ext>
            </p:extLst>
          </p:nvPr>
        </p:nvGraphicFramePr>
        <p:xfrm>
          <a:off x="179513" y="188640"/>
          <a:ext cx="7920879" cy="642131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31675703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54422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43471077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578295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7811109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08207379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0777349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98626168"/>
                    </a:ext>
                  </a:extLst>
                </a:gridCol>
                <a:gridCol w="647257">
                  <a:extLst>
                    <a:ext uri="{9D8B030D-6E8A-4147-A177-3AD203B41FA5}">
                      <a16:colId xmlns:a16="http://schemas.microsoft.com/office/drawing/2014/main" val="3408092041"/>
                    </a:ext>
                  </a:extLst>
                </a:gridCol>
                <a:gridCol w="720895">
                  <a:extLst>
                    <a:ext uri="{9D8B030D-6E8A-4147-A177-3AD203B41FA5}">
                      <a16:colId xmlns:a16="http://schemas.microsoft.com/office/drawing/2014/main" val="375695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96980374"/>
                    </a:ext>
                  </a:extLst>
                </a:gridCol>
              </a:tblGrid>
              <a:tr h="422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01.01.2016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01.01.2017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01.01.2018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01.01.2019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Stand 31.10.19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64345"/>
                  </a:ext>
                </a:extLst>
              </a:tr>
              <a:tr h="209223">
                <a:tc>
                  <a:txBody>
                    <a:bodyPr/>
                    <a:lstStyle/>
                    <a:p>
                      <a:pPr algn="l" fontAlgn="b"/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18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18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18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18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18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02803"/>
                  </a:ext>
                </a:extLst>
              </a:tr>
              <a:tr h="22206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Badminton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100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36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113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36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120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114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114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02435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Eishockey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32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33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056276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Faustball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53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49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45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51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942427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Fußball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80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</a:t>
                      </a:r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58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932715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Handball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137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41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143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53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149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64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148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63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173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83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808680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Hockey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253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125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258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144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263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161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247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151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277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166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84839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Kanu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79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31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30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72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77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83890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Kegeln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38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55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220146"/>
                  </a:ext>
                </a:extLst>
              </a:tr>
              <a:tr h="28200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Kunstrad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9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16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60080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MTBO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33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35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148586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Rhönrad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19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19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 18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76091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SuK/ Silat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34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19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41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091455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Tennis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70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68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61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66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865726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Tischtennis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19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22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97001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Geräteturnen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24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32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1468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Volleyball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32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24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9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</a:t>
                      </a:r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20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12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087414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Allgem. Sport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138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28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142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3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130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116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 127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007434"/>
                          </a:solidFill>
                          <a:effectLst/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697971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Förderer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91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91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94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Perpetua" panose="02020502060401020303" pitchFamily="18" charset="0"/>
                        </a:rPr>
                        <a:t>3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87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Perpetua" panose="02020502060401020303" pitchFamily="18" charset="0"/>
                        </a:rPr>
                        <a:t>3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82 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800" b="1" i="0" u="none" strike="noStrike" dirty="0">
                          <a:solidFill>
                            <a:srgbClr val="548235"/>
                          </a:solidFill>
                          <a:effectLst/>
                          <a:latin typeface="Perpetua" panose="02020502060401020303" pitchFamily="18" charset="0"/>
                        </a:rPr>
                        <a:t>3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849568"/>
                  </a:ext>
                </a:extLst>
              </a:tr>
              <a:tr h="167378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71096"/>
                  </a:ext>
                </a:extLst>
              </a:tr>
              <a:tr h="56071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Gesamtmitglieder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1231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Perpetua" panose="02020502060401020303" pitchFamily="18" charset="0"/>
                        </a:rPr>
                        <a:t>398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1285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Perpetua" panose="02020502060401020303" pitchFamily="18" charset="0"/>
                        </a:rPr>
                        <a:t>431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1271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Perpetua" panose="02020502060401020303" pitchFamily="18" charset="0"/>
                        </a:rPr>
                        <a:t>456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Perpetua" panose="02020502060401020303" pitchFamily="18" charset="0"/>
                        </a:rPr>
                        <a:t>1214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Perpetua" panose="02020502060401020303" pitchFamily="18" charset="0"/>
                        </a:rPr>
                        <a:t>428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1264</a:t>
                      </a: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2800" b="1" i="0" u="none" strike="noStrike" dirty="0">
                          <a:solidFill>
                            <a:srgbClr val="00B050"/>
                          </a:solidFill>
                          <a:effectLst/>
                          <a:latin typeface="Perpetua" panose="02020502060401020303" pitchFamily="18" charset="0"/>
                        </a:rPr>
                        <a:t>445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63168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8171034" y="1412776"/>
            <a:ext cx="622799" cy="460851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de-DE" sz="2400" b="1" dirty="0">
                <a:latin typeface="Algerian" panose="04020705040A02060702" pitchFamily="82" charset="0"/>
              </a:rPr>
              <a:t>Mitglieder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54" y="188640"/>
            <a:ext cx="1007761" cy="10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9648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7" y="274638"/>
            <a:ext cx="6264696" cy="1498178"/>
          </a:xfrm>
          <a:solidFill>
            <a:srgbClr val="FF0000"/>
          </a:solidFill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1"/>
                </a:solidFill>
              </a:rPr>
              <a:t>Mitgliederbewegung 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dirty="0">
                <a:solidFill>
                  <a:schemeClr val="bg1"/>
                </a:solidFill>
              </a:rPr>
              <a:t>    				 im Verein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5" y="1960890"/>
            <a:ext cx="8424937" cy="4636462"/>
          </a:xfrm>
          <a:ln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319088" lvl="1" indent="0">
              <a:buNone/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Übersicht      </a:t>
            </a:r>
            <a:r>
              <a:rPr lang="de-DE" sz="3200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Zu-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 </a:t>
            </a:r>
            <a:r>
              <a:rPr lang="de-DE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Ab-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gänge </a:t>
            </a:r>
          </a:p>
          <a:p>
            <a:pPr marL="1691640" lvl="6" indent="0">
              <a:buNone/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 zum Ende </a:t>
            </a:r>
            <a:r>
              <a:rPr lang="de-D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(Stand)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2017	</a:t>
            </a:r>
            <a:r>
              <a:rPr lang="de-DE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		</a:t>
            </a:r>
            <a:r>
              <a:rPr lang="de-DE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237		</a:t>
            </a:r>
            <a:r>
              <a:rPr lang="de-D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1.273</a:t>
            </a:r>
          </a:p>
          <a:p>
            <a:pPr lvl="1"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2018	</a:t>
            </a:r>
            <a:r>
              <a:rPr lang="de-DE" sz="3200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		</a:t>
            </a:r>
            <a:r>
              <a:rPr lang="de-DE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		</a:t>
            </a:r>
            <a:r>
              <a:rPr lang="de-D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1.214</a:t>
            </a:r>
            <a:endParaRPr lang="de-DE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in 2019 	</a:t>
            </a:r>
            <a:r>
              <a:rPr lang="de-DE" sz="3200" u="sng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228		</a:t>
            </a:r>
            <a:r>
              <a:rPr lang="de-DE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231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de-DE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1.211</a:t>
            </a:r>
            <a:endParaRPr lang="de-DE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1" indent="0" algn="r">
              <a:buNone/>
              <a:defRPr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Stand  zu Ende 2019 aus heutiger Sicht</a:t>
            </a:r>
          </a:p>
          <a:p>
            <a:pPr marL="44450" indent="0">
              <a:buNone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Summe in Wahlperiode	</a:t>
            </a:r>
            <a:r>
              <a:rPr lang="de-DE" sz="2400" b="1" dirty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650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726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-76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Mitglieder</a:t>
            </a:r>
          </a:p>
          <a:p>
            <a:pPr marL="44450" indent="0">
              <a:buNone/>
              <a:defRPr/>
            </a:pP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ergibt einen RÜCKGANG von knapp 6%, besonders bei</a:t>
            </a:r>
          </a:p>
          <a:p>
            <a:pPr marL="44450" indent="0">
              <a:buNone/>
              <a:defRPr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SuK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(-35), Fußball (-22) und Freizeitsportler (-15)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0">
              <a:buNone/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4638"/>
            <a:ext cx="1470729" cy="149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327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6336703" cy="1512167"/>
          </a:xfrm>
          <a:solidFill>
            <a:srgbClr val="FF0000"/>
          </a:solidFill>
          <a:ln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de-D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rfolgreich</a:t>
            </a:r>
            <a:r>
              <a:rPr lang="de-DE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…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		 	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portlich – 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de-DE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ereint</a:t>
            </a:r>
            <a:r>
              <a:rPr lang="de-DE" sz="2700" b="1" dirty="0">
                <a:solidFill>
                  <a:schemeClr val="bg1"/>
                </a:solidFill>
              </a:rPr>
              <a:t> </a:t>
            </a:r>
            <a:endParaRPr lang="de-DE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3529" y="2564904"/>
            <a:ext cx="8820471" cy="307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Besetzung Geschäftsstelle</a:t>
            </a:r>
          </a:p>
          <a:p>
            <a:pPr eaLnBrk="1" hangingPunct="1"/>
            <a:endParaRPr lang="de-DE" altLang="de-DE" sz="100" b="1" dirty="0">
              <a:solidFill>
                <a:srgbClr val="0074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7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2018 Verwaltungskraft ausgeschrieben – 11 Bewerber/innen</a:t>
            </a:r>
          </a:p>
          <a:p>
            <a:pPr marL="491400" lvl="3" indent="0" eaLnBrk="1" hangingPunct="1">
              <a:spcBef>
                <a:spcPts val="0"/>
              </a:spcBef>
            </a:pPr>
            <a:endParaRPr lang="de-DE" altLang="de-DE" sz="1000" dirty="0">
              <a:solidFill>
                <a:srgbClr val="0074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Auswahl traf auf Karin Jäger – seit September 2018</a:t>
            </a:r>
          </a:p>
          <a:p>
            <a:pPr marL="491400" lvl="3" indent="0" eaLnBrk="1" hangingPunct="1">
              <a:spcBef>
                <a:spcPts val="0"/>
              </a:spcBef>
            </a:pPr>
            <a:endParaRPr lang="de-DE" alt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 1.5.2019 übernahm Karin Jäger Geschäftsstellenleitung</a:t>
            </a:r>
          </a:p>
          <a:p>
            <a:pPr marL="54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DE" alt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 Bitterlich als Unterstützung (Sportstättenvergabe, Betreuung Ehrenamtler usw.) erhalten</a:t>
            </a: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DE" alt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Steffen Köhlert als Mitgliederverwalter und „EDV-Fuchs“</a:t>
            </a:r>
          </a:p>
          <a:p>
            <a:pPr marL="720000" lvl="3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40264"/>
            <a:ext cx="1584648" cy="161422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67544" y="5894368"/>
            <a:ext cx="820938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Danke an das Team und weiterhin gutes Gelingen</a:t>
            </a:r>
          </a:p>
        </p:txBody>
      </p:sp>
    </p:spTree>
    <p:extLst>
      <p:ext uri="{BB962C8B-B14F-4D97-AF65-F5344CB8AC3E}">
        <p14:creationId xmlns:p14="http://schemas.microsoft.com/office/powerpoint/2010/main" val="10919955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uiExpand="1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1358</Words>
  <Application>Microsoft Office PowerPoint</Application>
  <PresentationFormat>Bildschirmpräsentation (4:3)</PresentationFormat>
  <Paragraphs>443</Paragraphs>
  <Slides>25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Algerian</vt:lpstr>
      <vt:lpstr>Arial</vt:lpstr>
      <vt:lpstr>Calibri</vt:lpstr>
      <vt:lpstr>Franklin Gothic Book</vt:lpstr>
      <vt:lpstr>Perpetua</vt:lpstr>
      <vt:lpstr>Wingdings</vt:lpstr>
      <vt:lpstr>Wingdings 2</vt:lpstr>
      <vt:lpstr>Dactylos</vt:lpstr>
      <vt:lpstr>Delegiertenversammlung 14.11.2019</vt:lpstr>
      <vt:lpstr>eingetragener Verein</vt:lpstr>
      <vt:lpstr>eingetragener Verein</vt:lpstr>
      <vt:lpstr>eingetragener Verein</vt:lpstr>
      <vt:lpstr>eingetragener Verein</vt:lpstr>
      <vt:lpstr> Mitgliederentwicklung           im Verein </vt:lpstr>
      <vt:lpstr>PowerPoint-Präsentation</vt:lpstr>
      <vt:lpstr> Mitgliederbewegung           im Verein </vt:lpstr>
      <vt:lpstr>  E rfolgreich …            S portlich – V ereint </vt:lpstr>
      <vt:lpstr> E rfolgreich …            S portlich – V ereint </vt:lpstr>
      <vt:lpstr> E rfolgreich …            S portlich – V ereint </vt:lpstr>
      <vt:lpstr> E rfolgreich…  S portlich…    V ereint…</vt:lpstr>
      <vt:lpstr>  E rfolgreich…  S portlich…    V ereint…</vt:lpstr>
      <vt:lpstr>  E rfolgreich…  S portlich…    V ereint…</vt:lpstr>
      <vt:lpstr> E rfolgreich…  S portlich…    V ereint…</vt:lpstr>
      <vt:lpstr>E rfolgreich…  S portlich…       V ereint…</vt:lpstr>
      <vt:lpstr> E rfolgreich…  S portlich…      V ereint…</vt:lpstr>
      <vt:lpstr> E rfolgreich…  S portlich…      V ereint…</vt:lpstr>
      <vt:lpstr> E rfolgreich…  S portlich…      V ereint…</vt:lpstr>
      <vt:lpstr> E ntwicklung …        der mat. – techn. Basis (1)</vt:lpstr>
      <vt:lpstr> E ntwicklung …        der mat. – techn. Basis (2)</vt:lpstr>
      <vt:lpstr> E ntwicklung …        der mat. – techn. Basis (3)</vt:lpstr>
      <vt:lpstr>   in eigener Sache </vt:lpstr>
      <vt:lpstr>     also dann …</vt:lpstr>
      <vt:lpstr>Danke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 des Vorstandes</dc:title>
  <dc:creator>Lux, Joachim</dc:creator>
  <cp:lastModifiedBy>luxjoachim26@gmail.com</cp:lastModifiedBy>
  <cp:revision>514</cp:revision>
  <cp:lastPrinted>2015-10-29T11:39:37Z</cp:lastPrinted>
  <dcterms:created xsi:type="dcterms:W3CDTF">2012-11-25T12:04:59Z</dcterms:created>
  <dcterms:modified xsi:type="dcterms:W3CDTF">2019-11-15T08:21:46Z</dcterms:modified>
</cp:coreProperties>
</file>